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63" r:id="rId2"/>
    <p:sldMasterId id="2147483670" r:id="rId3"/>
    <p:sldMasterId id="2147483677" r:id="rId4"/>
    <p:sldMasterId id="2147483684" r:id="rId5"/>
    <p:sldMasterId id="2147483691" r:id="rId6"/>
  </p:sldMasterIdLst>
  <p:sldIdLst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Green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2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03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Orange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4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2655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879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83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Pink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5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229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34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3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60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0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/>
          <a:lstStyle/>
          <a:p>
            <a:fld id="{CAA4DA28-EF3E-4B32-8247-3C5FCD731A7E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A1AA3-8F2E-491C-B959-9583D068FF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57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Purple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6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76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90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501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5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Teal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7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218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8833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6397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7906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57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8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5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925006" y="3330209"/>
            <a:ext cx="329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Grey </a:t>
            </a:r>
            <a:r>
              <a:rPr lang="en-US" b="1" i="0" dirty="0" err="1" smtClean="0">
                <a:solidFill>
                  <a:srgbClr val="007C92"/>
                </a:solidFill>
                <a:latin typeface="Century Gothic"/>
              </a:rPr>
              <a:t>Powerpoint</a:t>
            </a:r>
            <a:r>
              <a:rPr lang="en-US" b="1" i="0" dirty="0" smtClean="0">
                <a:solidFill>
                  <a:srgbClr val="007C92"/>
                </a:solidFill>
                <a:latin typeface="Century Gothic"/>
              </a:rPr>
              <a:t> 3</a:t>
            </a:r>
            <a:endParaRPr lang="en-US" b="1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0808" y="2337226"/>
            <a:ext cx="4424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0" baseline="0" dirty="0" smtClean="0">
                <a:solidFill>
                  <a:srgbClr val="007C92"/>
                </a:solidFill>
                <a:latin typeface="Century Gothic"/>
              </a:rPr>
              <a:t>All about Fish</a:t>
            </a:r>
            <a:endParaRPr lang="en-US" sz="5000" b="1" i="0" baseline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5908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What is this called?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There are lots of different types of fish. Look</a:t>
            </a:r>
            <a:r>
              <a:rPr lang="en-US" sz="1400" b="0" i="0" baseline="0" dirty="0" smtClean="0">
                <a:solidFill>
                  <a:srgbClr val="007C92"/>
                </a:solidFill>
                <a:latin typeface="Century Gothic"/>
              </a:rPr>
              <a:t> at these!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4769399" y="2119482"/>
            <a:ext cx="3714902" cy="283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98551" y="2197654"/>
            <a:ext cx="37558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Main Body Text</a:t>
            </a:r>
          </a:p>
          <a:p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one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Two</a:t>
            </a:r>
          </a:p>
          <a:p>
            <a:pPr marL="285750" indent="-285750">
              <a:buFont typeface="Arial"/>
              <a:buChar char="•"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Bullet three</a:t>
            </a:r>
          </a:p>
          <a:p>
            <a:pPr marL="285750" indent="-285750">
              <a:buFont typeface="Arial"/>
              <a:buChar char="•"/>
            </a:pPr>
            <a:endParaRPr lang="en-US" sz="1400" b="0" i="0" dirty="0" smtClean="0">
              <a:solidFill>
                <a:srgbClr val="007C92"/>
              </a:solidFill>
              <a:latin typeface="Century Gothic"/>
            </a:endParaRPr>
          </a:p>
          <a:p>
            <a:pPr marL="0" indent="0">
              <a:buFont typeface="Arial"/>
              <a:buNone/>
            </a:pPr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Body Text Continued</a:t>
            </a:r>
            <a:endParaRPr lang="en-US" sz="1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3006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70171" y="643039"/>
            <a:ext cx="4424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i="0" baseline="0" dirty="0" smtClean="0">
                <a:solidFill>
                  <a:srgbClr val="007C92"/>
                </a:solidFill>
                <a:latin typeface="Century Gothic"/>
              </a:rPr>
              <a:t>Main Slide Heading</a:t>
            </a:r>
            <a:endParaRPr lang="en-US" sz="3000" b="1" i="0" baseline="0" dirty="0">
              <a:solidFill>
                <a:srgbClr val="007C92"/>
              </a:solidFill>
              <a:latin typeface="Century Gothic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70171" y="1169973"/>
            <a:ext cx="6248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i="0" dirty="0" smtClean="0">
                <a:solidFill>
                  <a:srgbClr val="007C92"/>
                </a:solidFill>
                <a:latin typeface="Century Gothic"/>
              </a:rPr>
              <a:t>Introductory Text</a:t>
            </a:r>
            <a:endParaRPr lang="en-US" sz="1400" b="0" i="0" dirty="0">
              <a:solidFill>
                <a:srgbClr val="007C92"/>
              </a:solidFill>
              <a:latin typeface="Century Gothic"/>
            </a:endParaRPr>
          </a:p>
        </p:txBody>
      </p:sp>
      <p:pic>
        <p:nvPicPr>
          <p:cNvPr id="5" name="Picture 2" descr="S:\Shared\EDUCATION TEAM FILES\Seafish\Fish Feed Your Future 2013\Photos\Smoked mackereal pate small siz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1" b="8174"/>
          <a:stretch/>
        </p:blipFill>
        <p:spPr bwMode="auto">
          <a:xfrm>
            <a:off x="1699602" y="1629613"/>
            <a:ext cx="5657636" cy="431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0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0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9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6" name="Picture 5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0" name="Picture 9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187" y="5452293"/>
            <a:ext cx="1365063" cy="1365063"/>
          </a:xfrm>
          <a:prstGeom prst="rect">
            <a:avLst/>
          </a:prstGeom>
        </p:spPr>
      </p:pic>
      <p:pic>
        <p:nvPicPr>
          <p:cNvPr id="12" name="Picture 11" descr="Copyrigh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96" y="6487054"/>
            <a:ext cx="1971978" cy="215457"/>
          </a:xfrm>
          <a:prstGeom prst="rect">
            <a:avLst/>
          </a:prstGeom>
        </p:spPr>
      </p:pic>
      <p:pic>
        <p:nvPicPr>
          <p:cNvPr id="13" name="Picture 12" descr="fish fee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94" y="6436125"/>
            <a:ext cx="1717250" cy="2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59" y="1327026"/>
            <a:ext cx="8147879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1026" name="Picture 2" descr="S:\Shared\EDUCATION TEAM FILES\Seafish\Fish Feed Your Future 2013\Welsh packs\Welsh fish and graphics\Fish Images\Cr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61" y="2797051"/>
            <a:ext cx="5169877" cy="363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625435" y="5596284"/>
            <a:ext cx="6518565" cy="1261716"/>
            <a:chOff x="2625436" y="5596285"/>
            <a:chExt cx="6518565" cy="12617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49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2816" r="13833" b="21492"/>
          <a:stretch/>
        </p:blipFill>
        <p:spPr>
          <a:xfrm>
            <a:off x="882701" y="1566600"/>
            <a:ext cx="3326879" cy="4355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355976" y="2231486"/>
            <a:ext cx="4322712" cy="1368152"/>
          </a:xfrm>
          <a:prstGeom prst="wedgeRoundRectCallout">
            <a:avLst>
              <a:gd name="adj1" fmla="val -76486"/>
              <a:gd name="adj2" fmla="val 68339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blasu’n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hyfryd</a:t>
            </a:r>
            <a:r>
              <a:rPr lang="en-GB" sz="2800" b="1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48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" b="6388"/>
          <a:stretch/>
        </p:blipFill>
        <p:spPr>
          <a:xfrm>
            <a:off x="834455" y="1231776"/>
            <a:ext cx="3312368" cy="4954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5004048" y="2348880"/>
            <a:ext cx="3467372" cy="2448272"/>
          </a:xfrm>
          <a:prstGeom prst="wedgeRoundRectCallout">
            <a:avLst>
              <a:gd name="adj1" fmla="val -103433"/>
              <a:gd name="adj2" fmla="val -38322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Dydy’r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rhan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fwyaf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bobl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ddim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bwyta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digon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94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411760" y="408238"/>
            <a:ext cx="3312368" cy="2372690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/>
              <a:t>Sut</a:t>
            </a:r>
            <a:r>
              <a:rPr lang="en-GB" sz="2800" b="1" dirty="0"/>
              <a:t> </a:t>
            </a:r>
            <a:r>
              <a:rPr lang="en-GB" sz="2800" b="1" dirty="0" err="1"/>
              <a:t>fyddech</a:t>
            </a:r>
            <a:r>
              <a:rPr lang="en-GB" sz="2800" b="1" dirty="0"/>
              <a:t> </a:t>
            </a:r>
            <a:r>
              <a:rPr lang="en-GB" sz="2800" b="1" dirty="0" err="1"/>
              <a:t>chi’n</a:t>
            </a:r>
            <a:r>
              <a:rPr lang="en-GB" sz="2800" b="1" dirty="0"/>
              <a:t> </a:t>
            </a:r>
            <a:r>
              <a:rPr lang="en-GB" sz="2800" b="1" dirty="0" err="1"/>
              <a:t>perswadio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teulu</a:t>
            </a:r>
            <a:r>
              <a:rPr lang="en-GB" sz="2800" b="1" dirty="0"/>
              <a:t>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fwyta</a:t>
            </a:r>
            <a:r>
              <a:rPr lang="en-GB" sz="2800" b="1" dirty="0"/>
              <a:t> </a:t>
            </a:r>
            <a:r>
              <a:rPr lang="en-GB" sz="2800" b="1" dirty="0" err="1"/>
              <a:t>rhagor</a:t>
            </a:r>
            <a:r>
              <a:rPr lang="en-GB" sz="2800" b="1" dirty="0"/>
              <a:t> o </a:t>
            </a:r>
            <a:r>
              <a:rPr lang="en-GB" sz="2800" b="1" dirty="0" err="1"/>
              <a:t>bysgod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2816" r="13833" b="21492"/>
          <a:stretch/>
        </p:blipFill>
        <p:spPr>
          <a:xfrm>
            <a:off x="6012160" y="426765"/>
            <a:ext cx="192511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5740"/>
            <a:ext cx="1888202" cy="2602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26" y="3191124"/>
            <a:ext cx="3150277" cy="2334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1" t="3474" b="6609"/>
          <a:stretch/>
        </p:blipFill>
        <p:spPr>
          <a:xfrm>
            <a:off x="3131840" y="3102200"/>
            <a:ext cx="2191137" cy="32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ounded Rectangular Callout 13"/>
          <p:cNvSpPr/>
          <p:nvPr/>
        </p:nvSpPr>
        <p:spPr>
          <a:xfrm>
            <a:off x="7293619" y="2449192"/>
            <a:ext cx="1113820" cy="432048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Blasus</a:t>
            </a:r>
            <a:r>
              <a:rPr lang="en-GB" b="1" dirty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5724128" y="4996744"/>
            <a:ext cx="3138983" cy="528860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Llawer</a:t>
            </a:r>
            <a:r>
              <a:rPr lang="en-GB" b="1" dirty="0">
                <a:latin typeface="Century Gothic" panose="020B0502020202020204" pitchFamily="34" charset="0"/>
              </a:rPr>
              <a:t> o </a:t>
            </a:r>
            <a:r>
              <a:rPr lang="en-GB" b="1" dirty="0" err="1">
                <a:latin typeface="Century Gothic" panose="020B0502020202020204" pitchFamily="34" charset="0"/>
              </a:rPr>
              <a:t>fathau</a:t>
            </a:r>
            <a:r>
              <a:rPr lang="en-GB" b="1" dirty="0">
                <a:latin typeface="Century Gothic" panose="020B0502020202020204" pitchFamily="34" charset="0"/>
              </a:rPr>
              <a:t> o </a:t>
            </a:r>
            <a:r>
              <a:rPr lang="en-GB" b="1" dirty="0" err="1">
                <a:latin typeface="Century Gothic" panose="020B0502020202020204" pitchFamily="34" charset="0"/>
              </a:rPr>
              <a:t>bysgod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i’w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blasu</a:t>
            </a:r>
            <a:r>
              <a:rPr lang="en-GB" b="1" dirty="0" smtClean="0">
                <a:latin typeface="Century Gothic" panose="020B0502020202020204" pitchFamily="34" charset="0"/>
              </a:rPr>
              <a:t>!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904291" y="5104756"/>
            <a:ext cx="2646233" cy="648072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Helpu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i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gadw’r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cyhyrau’n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iach</a:t>
            </a:r>
            <a:r>
              <a:rPr lang="en-GB" b="1" dirty="0" smtClean="0">
                <a:latin typeface="Century Gothic" panose="020B0502020202020204" pitchFamily="34" charset="0"/>
              </a:rPr>
              <a:t>!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45653" y="2888531"/>
            <a:ext cx="2724779" cy="619768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Llawer</a:t>
            </a:r>
            <a:r>
              <a:rPr lang="en-GB" b="1" dirty="0">
                <a:latin typeface="Century Gothic" panose="020B0502020202020204" pitchFamily="34" charset="0"/>
              </a:rPr>
              <a:t> o </a:t>
            </a:r>
            <a:r>
              <a:rPr lang="en-GB" b="1" dirty="0" err="1">
                <a:latin typeface="Century Gothic" panose="020B0502020202020204" pitchFamily="34" charset="0"/>
              </a:rPr>
              <a:t>brydau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bwyd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pysgod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i’w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gwneud</a:t>
            </a:r>
            <a:r>
              <a:rPr lang="en-GB" b="1" dirty="0" smtClean="0">
                <a:latin typeface="Century Gothic" panose="020B0502020202020204" pitchFamily="34" charset="0"/>
              </a:rPr>
              <a:t>!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247" y="3717032"/>
            <a:ext cx="189680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ounded Rectangular Callout 18"/>
          <p:cNvSpPr/>
          <p:nvPr/>
        </p:nvSpPr>
        <p:spPr>
          <a:xfrm>
            <a:off x="30833" y="5644816"/>
            <a:ext cx="2740968" cy="594753"/>
          </a:xfrm>
          <a:prstGeom prst="wedgeRoundRectCallout">
            <a:avLst>
              <a:gd name="adj1" fmla="val -44205"/>
              <a:gd name="adj2" fmla="val -16548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Century Gothic" panose="020B0502020202020204" pitchFamily="34" charset="0"/>
              </a:rPr>
              <a:t>Diddorol</a:t>
            </a:r>
            <a:r>
              <a:rPr lang="en-GB" b="1" dirty="0">
                <a:latin typeface="Century Gothic" panose="020B0502020202020204" pitchFamily="34" charset="0"/>
              </a:rPr>
              <a:t> a </a:t>
            </a:r>
            <a:r>
              <a:rPr lang="en-GB" b="1" dirty="0" err="1">
                <a:latin typeface="Century Gothic" panose="020B0502020202020204" pitchFamily="34" charset="0"/>
              </a:rPr>
              <a:t>hwyl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i’w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blasu</a:t>
            </a:r>
            <a:r>
              <a:rPr lang="en-GB" b="1" dirty="0"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20" name="Picture 1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152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" name="Picture 2" descr="S:\Shared\EDUCATION TEAM FILES\Seafish\Fish Feed Your Future 2013\Welsh packs\Filming photos\Reduced\Carmarthen January 2014 053 Carys 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91" y="1444006"/>
            <a:ext cx="3111471" cy="457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52342" y="2204864"/>
            <a:ext cx="4320480" cy="1773932"/>
          </a:xfrm>
          <a:prstGeom prst="wedgeRoundRectCallout">
            <a:avLst>
              <a:gd name="adj1" fmla="val -77267"/>
              <a:gd name="adj2" fmla="val -1010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angen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inni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fwyta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leiaf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dau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ddogn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wythnos</a:t>
            </a:r>
            <a:r>
              <a:rPr lang="en-GB" sz="2800" b="1" dirty="0">
                <a:latin typeface="Century Gothic" panose="020B0502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0454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" y="1570242"/>
            <a:ext cx="4100227" cy="393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5292080" y="1484784"/>
            <a:ext cx="3467372" cy="3646140"/>
          </a:xfrm>
          <a:prstGeom prst="wedgeRoundRectCallout">
            <a:avLst>
              <a:gd name="adj1" fmla="val -70743"/>
              <a:gd name="adj2" fmla="val 5007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Dylai</a:t>
            </a:r>
            <a:r>
              <a:rPr lang="en-GB" sz="2800" b="1" dirty="0">
                <a:latin typeface="Century Gothic" panose="020B0502020202020204" pitchFamily="34" charset="0"/>
              </a:rPr>
              <a:t> un </a:t>
            </a:r>
            <a:r>
              <a:rPr lang="en-GB" sz="2800" b="1" dirty="0" err="1">
                <a:latin typeface="Century Gothic" panose="020B0502020202020204" pitchFamily="34" charset="0"/>
              </a:rPr>
              <a:t>o’r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mathau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ydym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bwyta</a:t>
            </a:r>
            <a:r>
              <a:rPr lang="en-GB" sz="2800" b="1" dirty="0">
                <a:latin typeface="Century Gothic" panose="020B0502020202020204" pitchFamily="34" charset="0"/>
              </a:rPr>
              <a:t> bob </a:t>
            </a:r>
            <a:r>
              <a:rPr lang="en-GB" sz="2800" b="1" dirty="0" err="1">
                <a:latin typeface="Century Gothic" panose="020B0502020202020204" pitchFamily="34" charset="0"/>
              </a:rPr>
              <a:t>wythnos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olewog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fel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macrell</a:t>
            </a:r>
            <a:r>
              <a:rPr lang="en-GB" sz="2800" b="1" dirty="0" smtClean="0">
                <a:latin typeface="Century Gothic" panose="020B0502020202020204" pitchFamily="34" charset="0"/>
              </a:rPr>
              <a:t>.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92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8291" y="1529464"/>
            <a:ext cx="2898838" cy="4270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499992" y="2407584"/>
            <a:ext cx="3744416" cy="1872208"/>
          </a:xfrm>
          <a:prstGeom prst="wedgeRoundRectCallout">
            <a:avLst>
              <a:gd name="adj1" fmla="val -95775"/>
              <a:gd name="adj2" fmla="val -24335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Rwy’n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gallu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enwi</a:t>
            </a:r>
            <a:r>
              <a:rPr lang="en-GB" sz="2800" b="1" dirty="0">
                <a:latin typeface="Century Gothic" panose="020B0502020202020204" pitchFamily="34" charset="0"/>
              </a:rPr>
              <a:t> tri </a:t>
            </a:r>
            <a:r>
              <a:rPr lang="en-GB" sz="2800" b="1" dirty="0" err="1">
                <a:latin typeface="Century Gothic" panose="020B0502020202020204" pitchFamily="34" charset="0"/>
              </a:rPr>
              <a:t>pysgodyn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olewog</a:t>
            </a:r>
            <a:r>
              <a:rPr lang="en-GB" sz="2800" b="1" dirty="0">
                <a:latin typeface="Century Gothic" panose="020B0502020202020204" pitchFamily="34" charset="0"/>
              </a:rPr>
              <a:t>. </a:t>
            </a:r>
            <a:r>
              <a:rPr lang="en-GB" sz="2800" b="1" dirty="0" err="1"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latin typeface="Century Gothic" panose="020B0502020202020204" pitchFamily="34" charset="0"/>
              </a:rPr>
              <a:t> chi</a:t>
            </a:r>
            <a:r>
              <a:rPr lang="en-GB" sz="2800" b="1" dirty="0" smtClean="0">
                <a:latin typeface="Century Gothic" panose="020B0502020202020204" pitchFamily="34" charset="0"/>
              </a:rPr>
              <a:t>??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17710" y="5540009"/>
            <a:ext cx="6518565" cy="1261716"/>
            <a:chOff x="2625436" y="5596285"/>
            <a:chExt cx="6518565" cy="1261716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919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t="9412" b="5139"/>
          <a:stretch/>
        </p:blipFill>
        <p:spPr>
          <a:xfrm>
            <a:off x="1237782" y="1532031"/>
            <a:ext cx="2610291" cy="4364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4427984" y="1532031"/>
            <a:ext cx="3744416" cy="1656184"/>
          </a:xfrm>
          <a:prstGeom prst="wedgeRoundRectCallout">
            <a:avLst>
              <a:gd name="adj1" fmla="val -60565"/>
              <a:gd name="adj2" fmla="val 36223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hawdd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i’w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coginio</a:t>
            </a:r>
            <a:r>
              <a:rPr lang="en-GB" sz="2800" b="1" dirty="0">
                <a:latin typeface="Century Gothic" panose="020B0502020202020204" pitchFamily="34" charset="0"/>
              </a:rPr>
              <a:t>!</a:t>
            </a:r>
            <a:endParaRPr lang="en-GB" sz="2800" b="1" dirty="0" smtClean="0">
              <a:latin typeface="Century Gothic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?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2" descr="S:\Shared\EDUCATION TEAM FILES\Seafish\Fish Feed Your Future 2013\Welsh packs\Filming photos\Reduced\Carmarthen January 2014 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37" y="3416939"/>
            <a:ext cx="3231064" cy="271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2" y="1628800"/>
            <a:ext cx="4778072" cy="3540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5652120" y="1741164"/>
            <a:ext cx="2880320" cy="2839963"/>
          </a:xfrm>
          <a:prstGeom prst="wedgeRoundRectCallout">
            <a:avLst>
              <a:gd name="adj1" fmla="val -74115"/>
              <a:gd name="adj2" fmla="val 11395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Century Gothic" panose="020B0502020202020204" pitchFamily="34" charset="0"/>
              </a:rPr>
              <a:t>Mae yna nifer o wahanol fathau o bysgod. Faint allwch chi eu henwi?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34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88951"/>
            <a:ext cx="3485943" cy="4804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429025" y="1666431"/>
            <a:ext cx="4322712" cy="3879790"/>
          </a:xfrm>
          <a:prstGeom prst="wedgeRoundRectCallout">
            <a:avLst>
              <a:gd name="adj1" fmla="val -74776"/>
              <a:gd name="adj2" fmla="val -30926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latin typeface="Century Gothic" pitchFamily="34" charset="0"/>
            </a:endParaRPr>
          </a:p>
          <a:p>
            <a:pPr algn="ctr"/>
            <a:r>
              <a:rPr lang="en-GB" sz="2800" b="1" dirty="0">
                <a:latin typeface="Century Gothic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yna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lawer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wahanol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fathau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>
                <a:latin typeface="Century Gothic" panose="020B0502020202020204" pitchFamily="34" charset="0"/>
              </a:rPr>
              <a:t>brydau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bwyd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latin typeface="Century Gothic" panose="020B0502020202020204" pitchFamily="34" charset="0"/>
              </a:rPr>
              <a:t> y </a:t>
            </a:r>
            <a:r>
              <a:rPr lang="en-GB" sz="2800" b="1" dirty="0" err="1">
                <a:latin typeface="Century Gothic" panose="020B0502020202020204" pitchFamily="34" charset="0"/>
              </a:rPr>
              <a:t>gallwch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gwneud</a:t>
            </a:r>
            <a:r>
              <a:rPr lang="en-GB" sz="2800" b="1" dirty="0">
                <a:latin typeface="Century Gothic" panose="020B0502020202020204" pitchFamily="34" charset="0"/>
              </a:rPr>
              <a:t>! </a:t>
            </a:r>
            <a:endParaRPr lang="en-GB" sz="2800" b="1" dirty="0" smtClean="0">
              <a:latin typeface="Century Gothic" panose="020B0502020202020204" pitchFamily="34" charset="0"/>
            </a:endParaRPr>
          </a:p>
          <a:p>
            <a:pPr algn="ctr"/>
            <a:endParaRPr lang="en-GB" sz="28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Pa </a:t>
            </a:r>
            <a:r>
              <a:rPr lang="en-GB" sz="2800" b="1" dirty="0" err="1">
                <a:latin typeface="Century Gothic" panose="020B0502020202020204" pitchFamily="34" charset="0"/>
              </a:rPr>
              <a:t>brydau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bwyd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ydych</a:t>
            </a:r>
            <a:r>
              <a:rPr lang="en-GB" sz="2800" b="1" dirty="0">
                <a:latin typeface="Century Gothic" panose="020B0502020202020204" pitchFamily="34" charset="0"/>
              </a:rPr>
              <a:t> chi </a:t>
            </a:r>
            <a:r>
              <a:rPr lang="en-GB" sz="2800" b="1" dirty="0" err="1">
                <a:latin typeface="Century Gothic" panose="020B0502020202020204" pitchFamily="34" charset="0"/>
              </a:rPr>
              <a:t>wedi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gwneud</a:t>
            </a:r>
            <a:r>
              <a:rPr lang="en-GB" sz="2800" b="1" dirty="0">
                <a:latin typeface="Century Gothic" panose="020B0502020202020204" pitchFamily="34" charset="0"/>
              </a:rPr>
              <a:t>?</a:t>
            </a:r>
            <a:r>
              <a:rPr lang="en-GB" sz="2800" b="1" dirty="0" smtClean="0">
                <a:latin typeface="Century Gothic" pitchFamily="34" charset="0"/>
              </a:rPr>
              <a:t/>
            </a:r>
            <a:br>
              <a:rPr lang="en-GB" sz="2800" b="1" dirty="0" smtClean="0">
                <a:latin typeface="Century Gothic" pitchFamily="34" charset="0"/>
              </a:rPr>
            </a:b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01446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02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1" t="3474" b="6609"/>
          <a:stretch/>
        </p:blipFill>
        <p:spPr>
          <a:xfrm>
            <a:off x="755576" y="1412776"/>
            <a:ext cx="3312368" cy="474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355976" y="2060848"/>
            <a:ext cx="4322712" cy="2016224"/>
          </a:xfrm>
          <a:prstGeom prst="wedgeRoundRectCallout">
            <a:avLst>
              <a:gd name="adj1" fmla="val -80723"/>
              <a:gd name="adj2" fmla="val -13487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Mae </a:t>
            </a:r>
            <a:r>
              <a:rPr lang="en-GB" sz="2800" b="1" dirty="0" err="1">
                <a:latin typeface="Century Gothic" panose="020B0502020202020204" pitchFamily="34" charset="0"/>
              </a:rPr>
              <a:t>pysgod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helpu’r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cyhyrau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ein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cyrff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dyfu</a:t>
            </a:r>
            <a:r>
              <a:rPr lang="en-GB" sz="2800" b="1" dirty="0">
                <a:latin typeface="Century Gothic" panose="020B0502020202020204" pitchFamily="34" charset="0"/>
              </a:rPr>
              <a:t> ac </a:t>
            </a:r>
            <a:r>
              <a:rPr lang="en-GB" sz="2800" b="1" dirty="0" err="1">
                <a:latin typeface="Century Gothic" panose="020B0502020202020204" pitchFamily="34" charset="0"/>
              </a:rPr>
              <a:t>i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drwsio</a:t>
            </a:r>
            <a:r>
              <a:rPr lang="en-GB" sz="2800" b="1" dirty="0" smtClean="0">
                <a:latin typeface="Century Gothic" panose="020B0502020202020204" pitchFamily="34" charset="0"/>
              </a:rPr>
              <a:t>.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38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795" y="1604425"/>
            <a:ext cx="348766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ular Callout 6"/>
          <p:cNvSpPr/>
          <p:nvPr/>
        </p:nvSpPr>
        <p:spPr>
          <a:xfrm>
            <a:off x="4427984" y="2864564"/>
            <a:ext cx="4322712" cy="1698889"/>
          </a:xfrm>
          <a:prstGeom prst="wedgeRoundRectCallout">
            <a:avLst>
              <a:gd name="adj1" fmla="val -72413"/>
              <a:gd name="adj2" fmla="val -29915"/>
              <a:gd name="adj3" fmla="val 16667"/>
            </a:avLst>
          </a:prstGeom>
          <a:solidFill>
            <a:srgbClr val="007C92"/>
          </a:solidFill>
          <a:ln>
            <a:solidFill>
              <a:srgbClr val="007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Mae’n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hwyl</a:t>
            </a:r>
            <a:r>
              <a:rPr lang="en-GB" sz="2800" b="1" dirty="0">
                <a:latin typeface="Century Gothic" panose="020B0502020202020204" pitchFamily="34" charset="0"/>
              </a:rPr>
              <a:t> ac </a:t>
            </a:r>
            <a:r>
              <a:rPr lang="en-GB" sz="2800" b="1" dirty="0" err="1">
                <a:latin typeface="Century Gothic" panose="020B0502020202020204" pitchFamily="34" charset="0"/>
              </a:rPr>
              <a:t>yn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ddiddorol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blasu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gwahanol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latin typeface="Century Gothic" panose="020B0502020202020204" pitchFamily="34" charset="0"/>
              </a:rPr>
              <a:t>fathau</a:t>
            </a:r>
            <a:r>
              <a:rPr lang="en-GB" sz="2800" b="1" dirty="0">
                <a:latin typeface="Century Gothic" panose="020B0502020202020204" pitchFamily="34" charset="0"/>
              </a:rPr>
              <a:t> o </a:t>
            </a:r>
            <a:r>
              <a:rPr lang="en-GB" sz="2800" b="1" dirty="0" err="1" smtClean="0">
                <a:latin typeface="Century Gothic" panose="020B0502020202020204" pitchFamily="34" charset="0"/>
              </a:rPr>
              <a:t>bysgod</a:t>
            </a:r>
            <a:r>
              <a:rPr lang="en-GB" sz="2800" b="1" dirty="0" smtClean="0">
                <a:latin typeface="Century Gothic" panose="020B0502020202020204" pitchFamily="34" charset="0"/>
              </a:rPr>
              <a:t>.</a:t>
            </a:r>
            <a:endParaRPr lang="en-GB" sz="2800" b="1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261" y="507902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Oeddech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chi’n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gwybod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25435" y="5518005"/>
            <a:ext cx="6518565" cy="1261716"/>
            <a:chOff x="2625436" y="5596285"/>
            <a:chExt cx="6518565" cy="126171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545" y="5596285"/>
              <a:ext cx="1385456" cy="1261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625436" y="6249147"/>
              <a:ext cx="4786746" cy="5403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3836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Green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ey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rang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ink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urple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al F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219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Green Fish</vt:lpstr>
      <vt:lpstr>Grey Fish</vt:lpstr>
      <vt:lpstr>Orange Fish</vt:lpstr>
      <vt:lpstr>Pink Fish</vt:lpstr>
      <vt:lpstr>Purple Fish</vt:lpstr>
      <vt:lpstr>Teal Fish</vt:lpstr>
      <vt:lpstr>Oeddech chi’n gwybod?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Ingenious Design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Amanda J Jones</cp:lastModifiedBy>
  <cp:revision>14</cp:revision>
  <dcterms:created xsi:type="dcterms:W3CDTF">2013-09-19T14:22:00Z</dcterms:created>
  <dcterms:modified xsi:type="dcterms:W3CDTF">2019-12-06T10:41:55Z</dcterms:modified>
</cp:coreProperties>
</file>