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63" r:id="rId3"/>
    <p:sldMasterId id="2147483670" r:id="rId4"/>
    <p:sldMasterId id="2147483677" r:id="rId5"/>
    <p:sldMasterId id="2147483684" r:id="rId6"/>
    <p:sldMasterId id="2147483691" r:id="rId7"/>
  </p:sldMasterIdLst>
  <p:handoutMasterIdLst>
    <p:handoutMasterId r:id="rId16"/>
  </p:handout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49BF2-DBAA-4CBE-B4A1-A579B040823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1077-B36C-4B0D-9D4B-7140864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3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Blue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1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745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Grey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3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0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7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Orange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4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5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879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32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51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Pink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5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2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Purple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6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76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9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0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512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5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Teal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7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18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83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97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0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83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fld id="{CAA4DA28-EF3E-4B32-8247-3C5FCD731A7E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A1AA3-8F2E-491C-B959-9583D068F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Green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2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0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06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9" name="Picture 8" descr="Copyrigh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2" name="Picture 1" descr="fish fe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12" name="Picture 11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3" name="Picture 12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3040"/>
            <a:ext cx="7874414" cy="1826373"/>
          </a:xfrm>
        </p:spPr>
        <p:txBody>
          <a:bodyPr>
            <a:normAutofit/>
          </a:bodyPr>
          <a:lstStyle/>
          <a:p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Esitedd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llai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symud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mwy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bod </a:t>
            </a: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egnïol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  <a:endParaRPr lang="en-GB" sz="6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4796" y="3609180"/>
            <a:ext cx="6340979" cy="207690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25435" y="5554244"/>
            <a:ext cx="6518565" cy="1261716"/>
            <a:chOff x="2625436" y="5596285"/>
            <a:chExt cx="6518565" cy="12617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17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Eistedd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llai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732" y="5358212"/>
            <a:ext cx="6863991" cy="922947"/>
          </a:xfrm>
          <a:prstGeom prst="wedgeRoundRectCallout">
            <a:avLst>
              <a:gd name="adj1" fmla="val -49418"/>
              <a:gd name="adj2" fmla="val -24209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eistedd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golygu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nad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ydyn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ni’n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symud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llawer</a:t>
            </a:r>
            <a:r>
              <a:rPr lang="en-GB" sz="2800" b="1" dirty="0" smtClean="0">
                <a:latin typeface="Century Gothic" panose="020B0502020202020204" pitchFamily="34" charset="0"/>
              </a:rPr>
              <a:t>.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5536" y="1124744"/>
            <a:ext cx="6984776" cy="65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fyddwch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llonydd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Documents and Settings\ctheobald\Local Settings\Temporary Internet Files\Content.IE5\8Q5WAH5U\MP9004423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1" y="1796361"/>
            <a:ext cx="4317617" cy="2878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119578" y="4470015"/>
            <a:ext cx="2156852" cy="700344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entury Gothic" panose="020B0502020202020204" pitchFamily="34" charset="0"/>
              </a:rPr>
              <a:t>darllen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>
          <a:xfrm>
            <a:off x="1083595" y="1838463"/>
            <a:ext cx="2343267" cy="3083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726456" y="4466394"/>
            <a:ext cx="2899184" cy="695266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entury Gothic" panose="020B0502020202020204" pitchFamily="34" charset="0"/>
              </a:rPr>
              <a:t>gwylio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teledu</a:t>
            </a:r>
            <a:endParaRPr lang="en-GB" sz="2800" b="1" dirty="0" smtClean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89684" y="5617596"/>
            <a:ext cx="6654316" cy="1261716"/>
            <a:chOff x="3802402" y="8374175"/>
            <a:chExt cx="6654316" cy="126171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262" y="837417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802402" y="9234290"/>
              <a:ext cx="4786746" cy="2459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54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Eistedd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95536" y="1124744"/>
            <a:ext cx="7700392" cy="65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766615" y="1772241"/>
            <a:ext cx="5242817" cy="826657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mae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hyn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wir</a:t>
            </a:r>
            <a:r>
              <a:rPr lang="en-GB" sz="2400" b="1" dirty="0" smtClean="0">
                <a:latin typeface="Century Gothic" panose="020B0502020202020204" pitchFamily="34" charset="0"/>
              </a:rPr>
              <a:t>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Documents and Settings\ctheobald\Local Settings\Temporary Internet Files\Content.IE5\UQRJYM5Q\MP9004485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1112" y="2762574"/>
            <a:ext cx="3707904" cy="247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95536" y="1124744"/>
            <a:ext cx="6984776" cy="65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Weithiau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bwysig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eistedd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13238" y="5366771"/>
            <a:ext cx="2875977" cy="922934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latin typeface="Century Gothic" panose="020B0502020202020204" pitchFamily="34" charset="0"/>
              </a:rPr>
              <a:t>gweithio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yr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ysgol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927907" y="5373003"/>
            <a:ext cx="2674447" cy="916701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latin typeface="Century Gothic" panose="020B0502020202020204" pitchFamily="34" charset="0"/>
              </a:rPr>
              <a:t>bwyta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bwyd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62574"/>
            <a:ext cx="3479335" cy="247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625436" y="6421967"/>
              <a:ext cx="4786746" cy="367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934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352" y="405353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Symud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rhagor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5296" y="5033474"/>
            <a:ext cx="6981915" cy="940038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symud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rhagor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golygu</a:t>
            </a:r>
            <a:r>
              <a:rPr lang="en-GB" sz="2800" b="1" dirty="0">
                <a:latin typeface="Century Gothic" panose="020B0502020202020204" pitchFamily="34" charset="0"/>
              </a:rPr>
              <a:t> bod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egnïol</a:t>
            </a:r>
            <a:r>
              <a:rPr lang="en-GB" sz="2800" b="1" dirty="0">
                <a:latin typeface="Century Gothic" panose="020B0502020202020204" pitchFamily="34" charset="0"/>
              </a:rPr>
              <a:t> bob </a:t>
            </a:r>
            <a:r>
              <a:rPr lang="en-GB" sz="2800" b="1" dirty="0" err="1">
                <a:latin typeface="Century Gothic" panose="020B0502020202020204" pitchFamily="34" charset="0"/>
              </a:rPr>
              <a:t>dydd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5536" y="1247453"/>
            <a:ext cx="8064896" cy="65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symud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rhagor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400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80" y="1948667"/>
            <a:ext cx="3563050" cy="237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/>
          <a:stretch/>
        </p:blipFill>
        <p:spPr>
          <a:xfrm>
            <a:off x="782327" y="1898398"/>
            <a:ext cx="3376633" cy="237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4631821" y="4138755"/>
            <a:ext cx="3175675" cy="689618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Century Gothic" panose="020B0502020202020204" pitchFamily="34" charset="0"/>
              </a:rPr>
              <a:t>c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erdded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i’r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ysgol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72262" y="4138755"/>
            <a:ext cx="3196762" cy="689619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entury Gothic" panose="020B0502020202020204" pitchFamily="34" charset="0"/>
              </a:rPr>
              <a:t>chwarae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gemau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625436" y="6421967"/>
              <a:ext cx="4786746" cy="367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8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7"/>
          <a:stretch/>
        </p:blipFill>
        <p:spPr>
          <a:xfrm>
            <a:off x="3563888" y="1454817"/>
            <a:ext cx="3602848" cy="2553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9166" y="285711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45314" y="4509120"/>
            <a:ext cx="4377536" cy="1541302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Mae </a:t>
            </a:r>
            <a:r>
              <a:rPr lang="fr-FR" sz="2800" b="1" dirty="0" err="1"/>
              <a:t>bod</a:t>
            </a:r>
            <a:r>
              <a:rPr lang="fr-FR" sz="2800" b="1" dirty="0"/>
              <a:t> </a:t>
            </a:r>
            <a:r>
              <a:rPr lang="fr-FR" sz="2800" b="1" dirty="0" err="1"/>
              <a:t>yn</a:t>
            </a:r>
            <a:r>
              <a:rPr lang="fr-FR" sz="2800" b="1" dirty="0"/>
              <a:t> </a:t>
            </a:r>
            <a:r>
              <a:rPr lang="fr-FR" sz="2800" b="1" dirty="0" err="1"/>
              <a:t>egnïol</a:t>
            </a:r>
            <a:r>
              <a:rPr lang="fr-FR" sz="2800" b="1" dirty="0"/>
              <a:t> </a:t>
            </a:r>
            <a:r>
              <a:rPr lang="fr-FR" sz="2800" b="1" dirty="0" err="1"/>
              <a:t>yn</a:t>
            </a:r>
            <a:r>
              <a:rPr lang="fr-FR" sz="2800" b="1" dirty="0"/>
              <a:t> </a:t>
            </a:r>
            <a:r>
              <a:rPr lang="fr-FR" sz="2800" b="1" dirty="0" err="1"/>
              <a:t>golygu</a:t>
            </a:r>
            <a:r>
              <a:rPr lang="fr-FR" sz="2800" b="1" dirty="0"/>
              <a:t> </a:t>
            </a:r>
            <a:r>
              <a:rPr lang="fr-FR" sz="2800" b="1" dirty="0" err="1"/>
              <a:t>symud</a:t>
            </a:r>
            <a:r>
              <a:rPr lang="fr-FR" sz="2800" b="1" dirty="0"/>
              <a:t> o </a:t>
            </a:r>
            <a:r>
              <a:rPr lang="fr-FR" sz="2800" b="1" dirty="0" err="1"/>
              <a:t>gwmpas</a:t>
            </a:r>
            <a:r>
              <a:rPr lang="fr-FR" sz="2800" b="1" dirty="0"/>
              <a:t> </a:t>
            </a:r>
            <a:r>
              <a:rPr lang="fr-FR" sz="2800" b="1" dirty="0" err="1"/>
              <a:t>yn</a:t>
            </a:r>
            <a:r>
              <a:rPr lang="fr-FR" sz="2800" b="1" dirty="0"/>
              <a:t> </a:t>
            </a:r>
            <a:r>
              <a:rPr lang="fr-FR" sz="2800" b="1" dirty="0" err="1" smtClean="0"/>
              <a:t>gyflym</a:t>
            </a:r>
            <a:r>
              <a:rPr lang="fr-FR" sz="2800" b="1" dirty="0" smtClean="0"/>
              <a:t>.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5394" y="1008972"/>
            <a:ext cx="8260778" cy="650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fyddech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wneud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byddech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egnïol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iawn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? 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22378" y="3563596"/>
            <a:ext cx="3790054" cy="720206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itchFamily="34" charset="0"/>
              </a:rPr>
              <a:t/>
            </a:r>
            <a:br>
              <a:rPr lang="en-GB" b="1" dirty="0" smtClean="0">
                <a:latin typeface="Century Gothic" pitchFamily="34" charset="0"/>
              </a:rPr>
            </a:br>
            <a:r>
              <a:rPr lang="fr-FR" sz="2800" b="1" dirty="0" err="1" smtClean="0">
                <a:latin typeface="Century Gothic" panose="020B0502020202020204" pitchFamily="34" charset="0"/>
              </a:rPr>
              <a:t>chwarae</a:t>
            </a:r>
            <a:r>
              <a:rPr lang="fr-FR" sz="2800" b="1" dirty="0" smtClean="0">
                <a:latin typeface="Century Gothic" panose="020B0502020202020204" pitchFamily="34" charset="0"/>
              </a:rPr>
              <a:t> </a:t>
            </a:r>
            <a:r>
              <a:rPr lang="fr-FR" sz="2800" b="1" dirty="0" err="1">
                <a:latin typeface="Century Gothic" panose="020B0502020202020204" pitchFamily="34" charset="0"/>
              </a:rPr>
              <a:t>gemau</a:t>
            </a:r>
            <a:r>
              <a:rPr lang="fr-FR" sz="2800" b="1" dirty="0">
                <a:latin typeface="Century Gothic" panose="020B0502020202020204" pitchFamily="34" charset="0"/>
              </a:rPr>
              <a:t> </a:t>
            </a:r>
            <a:r>
              <a:rPr lang="fr-FR" sz="2800" b="1" dirty="0" err="1">
                <a:latin typeface="Century Gothic" panose="020B0502020202020204" pitchFamily="34" charset="0"/>
              </a:rPr>
              <a:t>tîm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/>
          <a:stretch/>
        </p:blipFill>
        <p:spPr>
          <a:xfrm flipH="1">
            <a:off x="349166" y="1480664"/>
            <a:ext cx="2474301" cy="3371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141976" y="4851798"/>
            <a:ext cx="2813894" cy="550170"/>
          </a:xfrm>
          <a:prstGeom prst="wedgeRoundRectCallout">
            <a:avLst>
              <a:gd name="adj1" fmla="val -48096"/>
              <a:gd name="adj2" fmla="val -2367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latin typeface="Century Gothic" panose="020B0502020202020204" pitchFamily="34" charset="0"/>
              </a:rPr>
              <a:t>chwarae</a:t>
            </a:r>
            <a:r>
              <a:rPr lang="fr-FR" sz="2800" b="1" dirty="0" smtClean="0">
                <a:latin typeface="Century Gothic" panose="020B0502020202020204" pitchFamily="34" charset="0"/>
              </a:rPr>
              <a:t> </a:t>
            </a:r>
            <a:r>
              <a:rPr lang="fr-FR" sz="2800" b="1" dirty="0" err="1" smtClean="0">
                <a:latin typeface="Century Gothic" panose="020B0502020202020204" pitchFamily="34" charset="0"/>
              </a:rPr>
              <a:t>tenis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6377" y="19170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Bod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egnïol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625436" y="6421967"/>
              <a:ext cx="4786746" cy="367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39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3496" y="70012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Pam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ddylwn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egnïol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76584" y="1508043"/>
            <a:ext cx="770039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gadw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cyhyrau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hesgyrn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gryf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3496" y="4797725"/>
            <a:ext cx="3816423" cy="936104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Mae </a:t>
            </a:r>
            <a:r>
              <a:rPr lang="en-GB" sz="2400" b="1" dirty="0" err="1">
                <a:latin typeface="Century Gothic" panose="020B0502020202020204" pitchFamily="34" charset="0"/>
              </a:rPr>
              <a:t>angen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inni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fod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egnïol</a:t>
            </a:r>
            <a:r>
              <a:rPr lang="en-GB" sz="2400" b="1" dirty="0">
                <a:latin typeface="Century Gothic" panose="020B0502020202020204" pitchFamily="34" charset="0"/>
              </a:rPr>
              <a:t> bob </a:t>
            </a:r>
            <a:r>
              <a:rPr lang="en-GB" sz="2400" b="1" dirty="0" err="1">
                <a:latin typeface="Century Gothic" panose="020B0502020202020204" pitchFamily="34" charset="0"/>
              </a:rPr>
              <a:t>dydd</a:t>
            </a:r>
            <a:r>
              <a:rPr lang="en-GB" sz="2400" b="1" dirty="0" smtClean="0">
                <a:latin typeface="Century Gothic" panose="020B0502020202020204" pitchFamily="34" charset="0"/>
              </a:rPr>
              <a:t>!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/>
          <a:stretch/>
        </p:blipFill>
        <p:spPr>
          <a:xfrm>
            <a:off x="651230" y="2220840"/>
            <a:ext cx="3554481" cy="2496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7"/>
          <a:stretch/>
        </p:blipFill>
        <p:spPr>
          <a:xfrm>
            <a:off x="4644009" y="2127061"/>
            <a:ext cx="3653548" cy="258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5"/>
          <p:cNvSpPr/>
          <p:nvPr/>
        </p:nvSpPr>
        <p:spPr>
          <a:xfrm>
            <a:off x="4542686" y="4883183"/>
            <a:ext cx="3174165" cy="1509071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Mae </a:t>
            </a:r>
            <a:r>
              <a:rPr lang="en-GB" sz="2400" b="1" dirty="0" err="1">
                <a:latin typeface="Century Gothic" panose="020B0502020202020204" pitchFamily="34" charset="0"/>
              </a:rPr>
              <a:t>angen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inni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chwarae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gemau</a:t>
            </a:r>
            <a:r>
              <a:rPr lang="en-GB" sz="2400" b="1" dirty="0">
                <a:latin typeface="Century Gothic" panose="020B0502020202020204" pitchFamily="34" charset="0"/>
              </a:rPr>
              <a:t> a </a:t>
            </a:r>
            <a:r>
              <a:rPr lang="en-GB" sz="2400" b="1" dirty="0" err="1">
                <a:latin typeface="Century Gothic" panose="020B0502020202020204" pitchFamily="34" charset="0"/>
              </a:rPr>
              <a:t>chwaraeon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i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fod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iach</a:t>
            </a:r>
            <a:r>
              <a:rPr lang="en-GB" sz="2400" b="1" dirty="0">
                <a:latin typeface="Century Gothic" panose="020B0502020202020204" pitchFamily="34" charset="0"/>
              </a:rPr>
              <a:t>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625436" y="6421967"/>
              <a:ext cx="4786746" cy="367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94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4516" y="803984"/>
            <a:ext cx="876704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Sut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deimlad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bod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egnïol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18091" y="4603856"/>
            <a:ext cx="2325563" cy="801228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Century Gothic" panose="020B0502020202020204" pitchFamily="34" charset="0"/>
              </a:rPr>
              <a:t>teimlo’n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gynhesach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046691" y="4603856"/>
            <a:ext cx="2644278" cy="817226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Century Gothic" panose="020B0502020202020204" pitchFamily="34" charset="0"/>
              </a:rPr>
              <a:t>anadlu’n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drymach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886233" y="4587858"/>
            <a:ext cx="3035324" cy="817226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Century Gothic" panose="020B0502020202020204" pitchFamily="34" charset="0"/>
              </a:rPr>
              <a:t>calon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curo’n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gyflymach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80872" y="5620897"/>
            <a:ext cx="5591599" cy="737173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Beth </a:t>
            </a:r>
            <a:r>
              <a:rPr lang="en-GB" sz="2400" b="1" dirty="0" err="1">
                <a:latin typeface="Century Gothic" panose="020B0502020202020204" pitchFamily="34" charset="0"/>
              </a:rPr>
              <a:t>sy’n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gwneud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i</a:t>
            </a:r>
            <a:r>
              <a:rPr lang="en-GB" sz="2400" b="1" dirty="0">
                <a:latin typeface="Century Gothic" panose="020B0502020202020204" pitchFamily="34" charset="0"/>
              </a:rPr>
              <a:t> chi </a:t>
            </a:r>
            <a:r>
              <a:rPr lang="en-GB" sz="2400" b="1" dirty="0" err="1">
                <a:latin typeface="Century Gothic" panose="020B0502020202020204" pitchFamily="34" charset="0"/>
              </a:rPr>
              <a:t>deimlo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fel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hyn</a:t>
            </a:r>
            <a:r>
              <a:rPr lang="en-GB" sz="24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09270" y="3933056"/>
            <a:ext cx="32319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Rydych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…</a:t>
            </a: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46691" y="3933056"/>
            <a:ext cx="32319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Rydych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886233" y="4005064"/>
            <a:ext cx="197053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eich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7"/>
          <a:stretch/>
        </p:blipFill>
        <p:spPr>
          <a:xfrm>
            <a:off x="3885191" y="1628993"/>
            <a:ext cx="3101812" cy="219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/>
          <a:stretch/>
        </p:blipFill>
        <p:spPr>
          <a:xfrm flipH="1">
            <a:off x="1319989" y="1580495"/>
            <a:ext cx="1726702" cy="235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625436" y="6421967"/>
              <a:ext cx="4786746" cy="367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71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4624" y="39264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Bob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dydd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32615" y="1638014"/>
            <a:ext cx="2325563" cy="801228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Century Gothic" panose="020B0502020202020204" pitchFamily="34" charset="0"/>
              </a:rPr>
              <a:t>eistedd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llai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32615" y="3074412"/>
            <a:ext cx="4725204" cy="801228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Century Gothic" panose="020B0502020202020204" pitchFamily="34" charset="0"/>
              </a:rPr>
              <a:t>symud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mwy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15341" y="4604407"/>
            <a:ext cx="5834183" cy="801228"/>
          </a:xfrm>
          <a:prstGeom prst="wedgeRoundRectCallout">
            <a:avLst>
              <a:gd name="adj1" fmla="val -45450"/>
              <a:gd name="adj2" fmla="val -2256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bod </a:t>
            </a:r>
            <a:r>
              <a:rPr lang="en-GB" sz="2400" b="1" dirty="0" err="1"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egnïol</a:t>
            </a:r>
            <a:r>
              <a:rPr lang="en-GB" sz="2400" b="1" dirty="0">
                <a:latin typeface="Century Gothic" panose="020B0502020202020204" pitchFamily="34" charset="0"/>
              </a:rPr>
              <a:t> am o </a:t>
            </a:r>
            <a:r>
              <a:rPr lang="en-GB" sz="2400" b="1" dirty="0" err="1">
                <a:latin typeface="Century Gothic" panose="020B0502020202020204" pitchFamily="34" charset="0"/>
              </a:rPr>
              <a:t>leiaf</a:t>
            </a:r>
            <a:r>
              <a:rPr lang="en-GB" sz="2400" b="1" dirty="0">
                <a:latin typeface="Century Gothic" panose="020B0502020202020204" pitchFamily="34" charset="0"/>
              </a:rPr>
              <a:t> 60 </a:t>
            </a:r>
            <a:r>
              <a:rPr lang="en-GB" sz="2400" b="1" dirty="0" err="1">
                <a:latin typeface="Century Gothic" panose="020B0502020202020204" pitchFamily="34" charset="0"/>
              </a:rPr>
              <a:t>munud</a:t>
            </a:r>
            <a:endParaRPr lang="en-GB" sz="2400" b="1" dirty="0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1" b="18665"/>
          <a:stretch/>
        </p:blipFill>
        <p:spPr>
          <a:xfrm>
            <a:off x="3091771" y="1478795"/>
            <a:ext cx="1710966" cy="1413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95" y="2128089"/>
            <a:ext cx="2426740" cy="1614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7"/>
          <a:stretch/>
        </p:blipFill>
        <p:spPr>
          <a:xfrm>
            <a:off x="6417893" y="3971015"/>
            <a:ext cx="2137790" cy="1515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25436" y="6421967"/>
              <a:ext cx="4786746" cy="367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64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Blu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en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rey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ang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ink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urpl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al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184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Century Gothic</vt:lpstr>
      <vt:lpstr>Blue Fish</vt:lpstr>
      <vt:lpstr>Green Fish</vt:lpstr>
      <vt:lpstr>Grey Fish</vt:lpstr>
      <vt:lpstr>Orange Fish</vt:lpstr>
      <vt:lpstr>Pink Fish</vt:lpstr>
      <vt:lpstr>Purple Fish</vt:lpstr>
      <vt:lpstr>Teal Fish</vt:lpstr>
      <vt:lpstr>Esitedd llai, symud mwy, bod yn egnïol!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Ingenious Design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Amanda J Jones</cp:lastModifiedBy>
  <cp:revision>18</cp:revision>
  <cp:lastPrinted>2013-10-17T13:10:32Z</cp:lastPrinted>
  <dcterms:created xsi:type="dcterms:W3CDTF">2013-09-19T14:22:00Z</dcterms:created>
  <dcterms:modified xsi:type="dcterms:W3CDTF">2019-12-06T10:46:51Z</dcterms:modified>
</cp:coreProperties>
</file>